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EC8CAE-374D-4683-A743-EDE4C36488D7}" v="11" dt="2021-04-05T22:06:37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1374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4/5/2021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00113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022600"/>
            <a:ext cx="82296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title"/>
          </p:nvPr>
        </p:nvSpPr>
        <p:spPr>
          <a:xfrm>
            <a:off x="457200" y="900113"/>
            <a:ext cx="8229600" cy="1068387"/>
          </a:xfrm>
        </p:spPr>
        <p:txBody>
          <a:bodyPr wrap="square" anchor="ctr">
            <a:normAutofit/>
          </a:bodyPr>
          <a:lstStyle/>
          <a:p>
            <a:r>
              <a:rPr lang="en-US"/>
              <a:t>Materials Science and Engineering </a:t>
            </a:r>
            <a:br>
              <a:rPr lang="en-US"/>
            </a:br>
            <a:r>
              <a:rPr lang="en-US"/>
              <a:t>at NC State</a:t>
            </a:r>
          </a:p>
        </p:txBody>
      </p:sp>
      <p:pic>
        <p:nvPicPr>
          <p:cNvPr id="1026" name="Picture 2" descr="MyMSE">
            <a:extLst>
              <a:ext uri="{FF2B5EF4-FFF2-40B4-BE49-F238E27FC236}">
                <a16:creationId xmlns:a16="http://schemas.microsoft.com/office/drawing/2014/main" id="{FB03AA1E-49BA-4449-A4A0-1BAFC9E93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r="11485"/>
          <a:stretch/>
        </p:blipFill>
        <p:spPr bwMode="auto">
          <a:xfrm>
            <a:off x="440675" y="2776251"/>
            <a:ext cx="8703325" cy="305307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CBFB1D-D1DA-4BE4-8F57-89FF7DD56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6382" y="5714626"/>
            <a:ext cx="1041094" cy="10410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703EC-9508-4601-8DA9-EA68D38515AD}"/>
              </a:ext>
            </a:extLst>
          </p:cNvPr>
          <p:cNvSpPr txBox="1"/>
          <p:nvPr/>
        </p:nvSpPr>
        <p:spPr>
          <a:xfrm>
            <a:off x="6378768" y="6004340"/>
            <a:ext cx="170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Click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92C0-45E9-4015-8D9F-0662817C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435"/>
            <a:ext cx="8229600" cy="1068387"/>
          </a:xfrm>
        </p:spPr>
        <p:txBody>
          <a:bodyPr/>
          <a:lstStyle/>
          <a:p>
            <a:r>
              <a:rPr lang="en-US" dirty="0"/>
              <a:t>Quick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F787B-709E-472C-B4A2-93A36FF11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68068"/>
            <a:ext cx="3461026" cy="226336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Our Students</a:t>
            </a:r>
          </a:p>
          <a:p>
            <a:r>
              <a:rPr lang="en-US" dirty="0"/>
              <a:t>50 students/year</a:t>
            </a:r>
          </a:p>
          <a:p>
            <a:r>
              <a:rPr lang="en-US" dirty="0"/>
              <a:t>35% Female</a:t>
            </a:r>
          </a:p>
          <a:p>
            <a:r>
              <a:rPr lang="en-US" dirty="0"/>
              <a:t>3.40 GPA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AF0328-957A-4099-8221-A83F303C2858}"/>
              </a:ext>
            </a:extLst>
          </p:cNvPr>
          <p:cNvSpPr txBox="1">
            <a:spLocks/>
          </p:cNvSpPr>
          <p:nvPr/>
        </p:nvSpPr>
        <p:spPr bwMode="auto">
          <a:xfrm>
            <a:off x="3913809" y="1498670"/>
            <a:ext cx="4973981" cy="251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After Graduation</a:t>
            </a:r>
          </a:p>
          <a:p>
            <a:r>
              <a:rPr lang="en-US" dirty="0"/>
              <a:t>$70,729 Salary</a:t>
            </a:r>
          </a:p>
          <a:p>
            <a:r>
              <a:rPr lang="en-US" dirty="0"/>
              <a:t>46.1% accepted jobs before graduation</a:t>
            </a:r>
          </a:p>
          <a:p>
            <a:r>
              <a:rPr lang="en-US" dirty="0"/>
              <a:t>23% go to graduate school</a:t>
            </a:r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3EA60B-DC36-470E-B44F-5F8EA477CF40}"/>
              </a:ext>
            </a:extLst>
          </p:cNvPr>
          <p:cNvSpPr txBox="1">
            <a:spLocks/>
          </p:cNvSpPr>
          <p:nvPr/>
        </p:nvSpPr>
        <p:spPr bwMode="auto">
          <a:xfrm>
            <a:off x="4763354" y="4070995"/>
            <a:ext cx="3784314" cy="226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/>
              <a:t>Our School</a:t>
            </a:r>
          </a:p>
          <a:p>
            <a:r>
              <a:rPr lang="en-US" dirty="0"/>
              <a:t>Ranked 19</a:t>
            </a:r>
            <a:r>
              <a:rPr lang="en-US" baseline="30000" dirty="0"/>
              <a:t>th</a:t>
            </a:r>
            <a:r>
              <a:rPr lang="en-US" dirty="0"/>
              <a:t> in MSE </a:t>
            </a:r>
          </a:p>
          <a:p>
            <a:pPr lvl="1"/>
            <a:r>
              <a:rPr lang="en-US" dirty="0"/>
              <a:t>US News &amp; World Reports</a:t>
            </a:r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7" name="Google Shape;320;p13">
            <a:extLst>
              <a:ext uri="{FF2B5EF4-FFF2-40B4-BE49-F238E27FC236}">
                <a16:creationId xmlns:a16="http://schemas.microsoft.com/office/drawing/2014/main" id="{C98FDDCF-E0FB-43A7-9130-3520FD009B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430" y="4083221"/>
            <a:ext cx="4318570" cy="251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7D4862-4EC0-43B5-A8E0-629679257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9244" y="5872610"/>
            <a:ext cx="916848" cy="91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2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899B-1391-49D0-B083-C48B63D5F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7519"/>
            <a:ext cx="8229600" cy="1068387"/>
          </a:xfrm>
        </p:spPr>
        <p:txBody>
          <a:bodyPr/>
          <a:lstStyle/>
          <a:p>
            <a:r>
              <a:rPr lang="en-US" dirty="0"/>
              <a:t>What is MSE?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59238-8B1C-49CB-8FBB-C47000F70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736" y="2212762"/>
            <a:ext cx="2798772" cy="358685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"My desire to impact the world in a positive manner drove me to choose MSE. What better way to change the world for the better than to influence technology at its core: The materials that drive the physics and the chemistry." </a:t>
            </a:r>
          </a:p>
          <a:p>
            <a:pPr marL="0" indent="0">
              <a:buNone/>
            </a:pPr>
            <a:r>
              <a:rPr lang="en-US" sz="1800" dirty="0"/>
              <a:t>-Aaron </a:t>
            </a:r>
            <a:r>
              <a:rPr lang="en-US" sz="1800" dirty="0" err="1"/>
              <a:t>Lando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Google Shape;326;p14">
            <a:extLst>
              <a:ext uri="{FF2B5EF4-FFF2-40B4-BE49-F238E27FC236}">
                <a16:creationId xmlns:a16="http://schemas.microsoft.com/office/drawing/2014/main" id="{D8E7DC2C-9545-498A-88DD-DE26792330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37" y="1644487"/>
            <a:ext cx="5950199" cy="482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4C98C9-B766-49F3-96AF-77343CF2B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454" y="6003476"/>
            <a:ext cx="754009" cy="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8EAD-C893-4BBD-A8F8-98C87102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595"/>
            <a:ext cx="8229600" cy="1068387"/>
          </a:xfrm>
        </p:spPr>
        <p:txBody>
          <a:bodyPr/>
          <a:lstStyle/>
          <a:p>
            <a:r>
              <a:rPr lang="en-US" dirty="0"/>
              <a:t>Courses You Will 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5056C-0CC0-40AA-9121-091B683F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293" y="2617421"/>
            <a:ext cx="2786272" cy="262278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“MSE is great because we take classes on a wide variety of topics, intersecting with different departments, to match the interdisciplinary nature of our future careers”</a:t>
            </a:r>
          </a:p>
          <a:p>
            <a:pPr marL="0" indent="0">
              <a:buNone/>
            </a:pPr>
            <a:r>
              <a:rPr lang="en-US" sz="1800" dirty="0"/>
              <a:t> -Yue Zhang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oogle Shape;333;p15">
            <a:extLst>
              <a:ext uri="{FF2B5EF4-FFF2-40B4-BE49-F238E27FC236}">
                <a16:creationId xmlns:a16="http://schemas.microsoft.com/office/drawing/2014/main" id="{75562C81-C51D-43E1-8597-628D7B55BE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348" b="5787"/>
          <a:stretch/>
        </p:blipFill>
        <p:spPr>
          <a:xfrm>
            <a:off x="47864" y="1269906"/>
            <a:ext cx="6206429" cy="531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5C163F-3280-4386-A988-5C383AF39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5459" y="5931091"/>
            <a:ext cx="795106" cy="7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6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6DBA-A532-4FAF-87B6-3E3CAF88A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0698"/>
            <a:ext cx="8229600" cy="1068387"/>
          </a:xfrm>
        </p:spPr>
        <p:txBody>
          <a:bodyPr/>
          <a:lstStyle/>
          <a:p>
            <a:r>
              <a:rPr lang="en-US" dirty="0"/>
              <a:t>Job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9E65F-9315-408C-A7D6-2C0EAF30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29" y="1540629"/>
            <a:ext cx="4289092" cy="3103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Work Related Experiences</a:t>
            </a:r>
          </a:p>
          <a:p>
            <a:r>
              <a:rPr lang="en-US" dirty="0"/>
              <a:t>Internship (69.2%)</a:t>
            </a:r>
          </a:p>
          <a:p>
            <a:r>
              <a:rPr lang="en-US" dirty="0"/>
              <a:t>Research (65.4%)</a:t>
            </a:r>
          </a:p>
          <a:p>
            <a:r>
              <a:rPr lang="en-US" dirty="0"/>
              <a:t>Class Projects (46.2%)</a:t>
            </a:r>
          </a:p>
          <a:p>
            <a:r>
              <a:rPr lang="en-US" dirty="0"/>
              <a:t>Lab Courses (100%)</a:t>
            </a:r>
          </a:p>
          <a:p>
            <a:r>
              <a:rPr lang="en-US" dirty="0"/>
              <a:t>Senior Design (100%)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F65FFE-F06A-4F64-AB54-5FF68C9E5F8B}"/>
              </a:ext>
            </a:extLst>
          </p:cNvPr>
          <p:cNvSpPr txBox="1">
            <a:spLocks/>
          </p:cNvSpPr>
          <p:nvPr/>
        </p:nvSpPr>
        <p:spPr bwMode="auto">
          <a:xfrm>
            <a:off x="207129" y="4618951"/>
            <a:ext cx="6722481" cy="22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“The MSE department stands out for giving students hands-on, relevant experience. I have had undergraduate research positions that dealt with energy storage materials, polymers, and metals. Our lab courses teach useful skills. These resources have made me confident in what I want to do in the future.”</a:t>
            </a:r>
          </a:p>
          <a:p>
            <a:pPr marL="0" indent="0">
              <a:buNone/>
            </a:pPr>
            <a:r>
              <a:rPr lang="en-US" sz="1800" dirty="0"/>
              <a:t> - Ellie Scott</a:t>
            </a:r>
          </a:p>
        </p:txBody>
      </p:sp>
      <p:pic>
        <p:nvPicPr>
          <p:cNvPr id="5" name="Google Shape;342;p16">
            <a:extLst>
              <a:ext uri="{FF2B5EF4-FFF2-40B4-BE49-F238E27FC236}">
                <a16:creationId xmlns:a16="http://schemas.microsoft.com/office/drawing/2014/main" id="{A85D5805-FBC4-4734-BC43-BE15239105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1494" t="37531" r="11337" b="38025"/>
          <a:stretch/>
        </p:blipFill>
        <p:spPr>
          <a:xfrm>
            <a:off x="4306724" y="1808302"/>
            <a:ext cx="4424122" cy="22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048465-669C-48C0-9590-D407E6D30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2563" y="5958499"/>
            <a:ext cx="828474" cy="8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1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0E9A-251B-4103-AFAB-A75E6C214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2489"/>
            <a:ext cx="8229600" cy="1068387"/>
          </a:xfrm>
        </p:spPr>
        <p:txBody>
          <a:bodyPr/>
          <a:lstStyle/>
          <a:p>
            <a:r>
              <a:rPr lang="en-US" dirty="0"/>
              <a:t>Our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9C548-D9C9-4CA4-B251-D3BF4E824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0876"/>
            <a:ext cx="4202935" cy="2573969"/>
          </a:xfrm>
        </p:spPr>
        <p:txBody>
          <a:bodyPr/>
          <a:lstStyle/>
          <a:p>
            <a:r>
              <a:rPr lang="en-US" dirty="0"/>
              <a:t>15:1 student to faculty ratio</a:t>
            </a:r>
          </a:p>
          <a:p>
            <a:r>
              <a:rPr lang="en-US" dirty="0"/>
              <a:t>Professors know students by name</a:t>
            </a:r>
          </a:p>
          <a:p>
            <a:r>
              <a:rPr lang="en-US" dirty="0"/>
              <a:t>Know and collaborate with peers</a:t>
            </a:r>
          </a:p>
          <a:p>
            <a:r>
              <a:rPr lang="en-US" dirty="0"/>
              <a:t>Take the classes at the same times</a:t>
            </a:r>
          </a:p>
          <a:p>
            <a:r>
              <a:rPr lang="en-US" dirty="0"/>
              <a:t>Makes a large university feel smaller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21412A-359D-4E1C-A69C-B997176953C7}"/>
              </a:ext>
            </a:extLst>
          </p:cNvPr>
          <p:cNvSpPr txBox="1">
            <a:spLocks/>
          </p:cNvSpPr>
          <p:nvPr/>
        </p:nvSpPr>
        <p:spPr bwMode="auto">
          <a:xfrm>
            <a:off x="253388" y="5634855"/>
            <a:ext cx="7012236" cy="146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"MSE means family to me. Being part of a small department, you are able to form strong (covalent) bonds with your classmates.“</a:t>
            </a:r>
          </a:p>
          <a:p>
            <a:pPr marL="0" indent="0">
              <a:buNone/>
            </a:pPr>
            <a:r>
              <a:rPr lang="en-US" sz="1800" dirty="0"/>
              <a:t> -Carmen </a:t>
            </a:r>
            <a:r>
              <a:rPr lang="en-US" sz="1800" dirty="0" err="1"/>
              <a:t>Procida</a:t>
            </a:r>
            <a:endParaRPr lang="en-US" sz="1800" dirty="0"/>
          </a:p>
        </p:txBody>
      </p:sp>
      <p:pic>
        <p:nvPicPr>
          <p:cNvPr id="6" name="Google Shape;350;p17">
            <a:extLst>
              <a:ext uri="{FF2B5EF4-FFF2-40B4-BE49-F238E27FC236}">
                <a16:creationId xmlns:a16="http://schemas.microsoft.com/office/drawing/2014/main" id="{3BC75326-1074-4238-B0D2-035DF604F0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9339" t="28712" r="11531" b="28712"/>
          <a:stretch/>
        </p:blipFill>
        <p:spPr>
          <a:xfrm>
            <a:off x="4869455" y="1671602"/>
            <a:ext cx="3873543" cy="336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AA075F-CD5B-4776-920D-EEFDB48D9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2313" y="5721023"/>
            <a:ext cx="975258" cy="9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DB93-F227-4576-B445-C9E42DED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1472"/>
            <a:ext cx="8229600" cy="1068387"/>
          </a:xfrm>
        </p:spPr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ECDBF-F641-43FA-846B-B1235BCC1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3548"/>
            <a:ext cx="8229600" cy="4462616"/>
          </a:xfrm>
        </p:spPr>
        <p:txBody>
          <a:bodyPr/>
          <a:lstStyle/>
          <a:p>
            <a:r>
              <a:rPr lang="en-US" dirty="0"/>
              <a:t>Brochure:</a:t>
            </a:r>
          </a:p>
          <a:p>
            <a:pPr lvl="1"/>
            <a:r>
              <a:rPr lang="en-US" dirty="0"/>
              <a:t>https://www.mse.ncsu.edu/wp-content/uploads/2019/04/UGBrochure_web.pdf</a:t>
            </a:r>
          </a:p>
          <a:p>
            <a:endParaRPr lang="en-US" dirty="0"/>
          </a:p>
          <a:p>
            <a:r>
              <a:rPr lang="en-US" dirty="0"/>
              <a:t>Website for Prospective Students:</a:t>
            </a:r>
          </a:p>
          <a:p>
            <a:pPr lvl="1"/>
            <a:r>
              <a:rPr lang="en-US" dirty="0"/>
              <a:t>https://www.mse.ncsu.edu/undergaduate-prospective-students/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05684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ncstate-ppt-template-horizontal-left-logo</Template>
  <TotalTime>6821</TotalTime>
  <Words>332</Words>
  <Application>Microsoft Office PowerPoint</Application>
  <PresentationFormat>On-screen Show (4:3)</PresentationFormat>
  <Paragraphs>43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NCStateU-horizontal-left-logo</vt:lpstr>
      <vt:lpstr>Materials Science and Engineering  at NC State</vt:lpstr>
      <vt:lpstr>Quick Statistics</vt:lpstr>
      <vt:lpstr>What is MSE?</vt:lpstr>
      <vt:lpstr>Courses You Will Take</vt:lpstr>
      <vt:lpstr>Job Experience</vt:lpstr>
      <vt:lpstr>Our Community</vt:lpstr>
      <vt:lpstr>More Information</vt:lpstr>
    </vt:vector>
  </TitlesOfParts>
  <Company>NC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Science and Engineering  at NC State</dc:title>
  <dc:creator>Katie Shaffer</dc:creator>
  <cp:lastModifiedBy>Katie Shaffer</cp:lastModifiedBy>
  <cp:revision>5</cp:revision>
  <dcterms:created xsi:type="dcterms:W3CDTF">2021-04-02T00:43:48Z</dcterms:created>
  <dcterms:modified xsi:type="dcterms:W3CDTF">2021-04-06T20:45:33Z</dcterms:modified>
</cp:coreProperties>
</file>